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28" r:id="rId9"/>
    <p:sldId id="418" r:id="rId10"/>
    <p:sldId id="381" r:id="rId11"/>
    <p:sldId id="382" r:id="rId12"/>
    <p:sldId id="386" r:id="rId13"/>
    <p:sldId id="383" r:id="rId14"/>
    <p:sldId id="419" r:id="rId15"/>
    <p:sldId id="384" r:id="rId16"/>
    <p:sldId id="387" r:id="rId17"/>
    <p:sldId id="388" r:id="rId18"/>
    <p:sldId id="264" r:id="rId19"/>
    <p:sldId id="393" r:id="rId20"/>
    <p:sldId id="394" r:id="rId21"/>
    <p:sldId id="420" r:id="rId22"/>
    <p:sldId id="396" r:id="rId23"/>
    <p:sldId id="392" r:id="rId24"/>
    <p:sldId id="279" r:id="rId25"/>
    <p:sldId id="280" r:id="rId26"/>
    <p:sldId id="273" r:id="rId27"/>
    <p:sldId id="270" r:id="rId28"/>
    <p:sldId id="281" r:id="rId29"/>
    <p:sldId id="421" r:id="rId30"/>
    <p:sldId id="389" r:id="rId31"/>
    <p:sldId id="298" r:id="rId32"/>
    <p:sldId id="422" r:id="rId33"/>
    <p:sldId id="397" r:id="rId34"/>
    <p:sldId id="402" r:id="rId35"/>
    <p:sldId id="423" r:id="rId36"/>
    <p:sldId id="390" r:id="rId37"/>
    <p:sldId id="398" r:id="rId38"/>
    <p:sldId id="399" r:id="rId39"/>
    <p:sldId id="400" r:id="rId40"/>
    <p:sldId id="401" r:id="rId41"/>
    <p:sldId id="403" r:id="rId42"/>
    <p:sldId id="404" r:id="rId43"/>
    <p:sldId id="424" r:id="rId44"/>
    <p:sldId id="405" r:id="rId45"/>
    <p:sldId id="406" r:id="rId46"/>
    <p:sldId id="425" r:id="rId47"/>
    <p:sldId id="429" r:id="rId48"/>
    <p:sldId id="407" r:id="rId49"/>
    <p:sldId id="408" r:id="rId50"/>
    <p:sldId id="426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27" r:id="rId60"/>
    <p:sldId id="431" r:id="rId61"/>
    <p:sldId id="432" r:id="rId62"/>
    <p:sldId id="434" r:id="rId63"/>
    <p:sldId id="430" r:id="rId64"/>
    <p:sldId id="41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17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18F4-D5AA-08FC-7327-45EF6D1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8F997-34C5-610F-0139-93B37C342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856FE-7188-BD29-3B17-C831AAB3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1F74B-F27E-321E-CEC8-415CED4DC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4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4552D-959F-6D5F-0E26-0132092E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F9374-47A7-199A-9D02-EA3A5328E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FB487-ECCA-1CD5-E1A1-10B76D783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70791-EC9D-B8D2-6C69-AAF3010AD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2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multi-object-tracking" TargetMode="External"/><Relationship Id="rId2" Type="http://schemas.openxmlformats.org/officeDocument/2006/relationships/hyperlink" Target="https://paperswithcode.com/task/optical-flow-estimatio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Assumptions about motion</a:t>
            </a:r>
            <a:r>
              <a:rPr lang="en-US" dirty="0"/>
              <a:t> in video simplify a </a:t>
            </a:r>
            <a:r>
              <a:rPr lang="en-US"/>
              <a:t>flow model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 is 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are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the </a:t>
                </a: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</a:t>
            </a:r>
            <a:r>
              <a:rPr lang="en-US" b="1" dirty="0"/>
              <a:t>pixel-by-pixel (dense) motion </a:t>
            </a:r>
            <a:r>
              <a:rPr lang="en-US" dirty="0"/>
              <a:t>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Action recognition  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Compressing and deblurring video </a:t>
            </a:r>
          </a:p>
          <a:p>
            <a:pPr lvl="1"/>
            <a:r>
              <a:rPr lang="en-US" dirty="0"/>
              <a:t>Science – measuring flow fields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this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there are both eigenvalues are large </a:t>
                </a:r>
              </a:p>
              <a:p>
                <a:pPr lvl="1"/>
                <a:r>
                  <a:rPr lang="en-US" dirty="0"/>
                  <a:t>Otherwise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pixel-level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at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iLK</a:t>
            </a:r>
            <a:r>
              <a:rPr lang="en-US" dirty="0"/>
              <a:t> applies the Lucas-Kanade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consistency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consistency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Pixel-level 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we will not investigate further 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9504-6549-743F-0F1B-835474F4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9928-3B1C-A652-4748-ECF299C0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3B6D9-C993-BDCE-149A-AE84B44C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evaluate optical flow models? </a:t>
            </a:r>
          </a:p>
          <a:p>
            <a:r>
              <a:rPr lang="en-US" dirty="0"/>
              <a:t>Choice of metric depends on the presence of labels</a:t>
            </a:r>
          </a:p>
          <a:p>
            <a:r>
              <a:rPr lang="en-US" dirty="0"/>
              <a:t>Metrics for labeled data</a:t>
            </a:r>
          </a:p>
          <a:p>
            <a:pPr lvl="1"/>
            <a:r>
              <a:rPr lang="en-US" b="1" dirty="0"/>
              <a:t>Average end point error (AEPE) </a:t>
            </a:r>
            <a:r>
              <a:rPr lang="en-US" dirty="0"/>
              <a:t>distance between the predicted pixel location and ground-truth location</a:t>
            </a:r>
            <a:endParaRPr lang="en-US" b="1" dirty="0"/>
          </a:p>
          <a:p>
            <a:pPr lvl="1"/>
            <a:r>
              <a:rPr lang="en-US" dirty="0"/>
              <a:t>Average angular error (AEP) difference between predicted flow angle and ground truth angle</a:t>
            </a:r>
          </a:p>
          <a:p>
            <a:r>
              <a:rPr lang="en-US" dirty="0"/>
              <a:t>For unlabeled data</a:t>
            </a:r>
          </a:p>
          <a:p>
            <a:pPr lvl="1"/>
            <a:r>
              <a:rPr lang="en-US" b="1" dirty="0"/>
              <a:t>Average interpolation error (AIE) </a:t>
            </a:r>
            <a:r>
              <a:rPr lang="en-US" dirty="0"/>
              <a:t>difference between two time-sequential images after warping</a:t>
            </a:r>
            <a:endParaRPr lang="en-US" b="1" dirty="0"/>
          </a:p>
          <a:p>
            <a:pPr lvl="1"/>
            <a:r>
              <a:rPr lang="en-US" dirty="0"/>
              <a:t>Interpolated flow accuracy (IFA) measures the coherence and smoothness of the flow field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common methods of for evaluation of optical flow, with or without ground-truth  </a:t>
                </a:r>
              </a:p>
              <a:p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2017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Usually faster than TV-L1 at inference time!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</a:t>
            </a:r>
            <a:r>
              <a:rPr lang="en-US" b="1" dirty="0"/>
              <a:t>image pyramid</a:t>
            </a:r>
            <a:r>
              <a:rPr lang="en-US" dirty="0"/>
              <a:t> weights are </a:t>
            </a:r>
            <a:r>
              <a:rPr lang="en-US" b="1" dirty="0"/>
              <a:t>learned as CNNs</a:t>
            </a:r>
          </a:p>
          <a:p>
            <a:r>
              <a:rPr lang="en-US" dirty="0"/>
              <a:t>Pyramid reduces pixel dimension by 2x per-layer</a:t>
            </a:r>
          </a:p>
          <a:p>
            <a:r>
              <a:rPr lang="en-US" dirty="0"/>
              <a:t>Pyramid layers have 16, 32, 64, 96, 128, 196 channels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C2399-9A41-123D-900C-B397FF8A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from pyramid 2 is warped with conventional algorithm</a:t>
                </a:r>
              </a:p>
              <a:p>
                <a:pPr lvl="1"/>
                <a:r>
                  <a:rPr lang="en-US" dirty="0"/>
                  <a:t>For warp at </a:t>
                </a:r>
                <a:r>
                  <a:rPr lang="en-US" i="1" dirty="0"/>
                  <a:t>l</a:t>
                </a:r>
                <a:r>
                  <a:rPr lang="en-US" dirty="0"/>
                  <a:t>th layer,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values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coordinates </a:t>
                </a:r>
              </a:p>
              <a:p>
                <a:r>
                  <a:rPr lang="en-US" dirty="0"/>
                  <a:t>Warping performed with up-sampled flow,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  <a:blipFill>
                <a:blip r:embed="rId3"/>
                <a:stretch>
                  <a:fillRect l="-2029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6B562A-CEEA-C66F-B5C8-944EADF9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Cost volume</a:t>
                </a:r>
                <a:r>
                  <a:rPr lang="en-US" sz="2400" dirty="0"/>
                  <a:t>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</a:t>
                </a:r>
                <a:r>
                  <a:rPr lang="en-US" sz="2400" b="1" dirty="0"/>
                  <a:t>correlation</a:t>
                </a:r>
                <a:r>
                  <a:rPr lang="en-US" sz="2400" dirty="0"/>
                  <a:t>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Limiting complexity to compute cost volume </a:t>
                </a:r>
                <a:r>
                  <a:rPr lang="en-US" sz="2400" dirty="0"/>
                  <a:t>is key to performance </a:t>
                </a:r>
              </a:p>
              <a:p>
                <a:r>
                  <a:rPr lang="en-US" sz="2400" dirty="0"/>
                  <a:t>Filter to keep only </a:t>
                </a:r>
                <a:r>
                  <a:rPr lang="en-US" sz="2400" b="1" dirty="0"/>
                  <a:t>near neighbor values </a:t>
                </a:r>
                <a:r>
                  <a:rPr lang="en-US" sz="2400" dirty="0"/>
                  <a:t>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to limit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2334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3F5E03-D875-D607-34DA-8FBB59E5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 used to estimate optical flow</a:t>
                </a:r>
              </a:p>
              <a:p>
                <a:r>
                  <a:rPr lang="en-US" sz="2400" dirty="0"/>
                  <a:t>Training loss is least squares (Euclidian distance) between first image and warped second image, summed over levels of the pyramid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𝐺𝑇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𝑔𝑟𝑜𝑢𝑛𝑑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𝑡𝑟𝑢𝑡h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Warp,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, is learned by minimizing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 with CNN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25393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A74EE9-7A4C-B0D9-3066-64A7D702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Conventional filtering used for post processing to improve continuity of flow field </a:t>
                </a:r>
              </a:p>
              <a:p>
                <a:r>
                  <a:rPr lang="en-US" sz="2400" b="1" dirty="0"/>
                  <a:t>Composing</a:t>
                </a:r>
                <a:r>
                  <a:rPr lang="en-US" sz="2400" dirty="0"/>
                  <a:t> is learned by minimizing robust training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𝐺𝑇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𝐺𝑇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𝑙𝑒𝑎𝑟𝑛𝑎𝑏𝑙𝑒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𝑠𝑢𝑝𝑟𝑒𝑠𝑠𝑒𝑠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en-US" sz="2000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  <a:blipFill>
                <a:blip r:embed="rId3"/>
                <a:stretch>
                  <a:fillRect l="-144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1C72EA-5208-35EC-6664-CB0EED52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F08955-D9B4-FC0D-DBD7-DED77CAA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A multi-scale correlation volume to measure alignment between images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Account for flow at multiple scales, large slow motions and fast moving objects</a:t>
            </a:r>
          </a:p>
          <a:p>
            <a:r>
              <a:rPr lang="en-US" i="0" dirty="0">
                <a:solidFill>
                  <a:srgbClr val="000000"/>
                </a:solidFill>
                <a:effectLst/>
              </a:rPr>
              <a:t>Recurrent neural network to </a:t>
            </a:r>
            <a:r>
              <a:rPr lang="en-US" dirty="0">
                <a:solidFill>
                  <a:srgbClr val="000000"/>
                </a:solidFill>
              </a:rPr>
              <a:t>optimize warp 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Flow has long and short range dependencies 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</a:rPr>
              <a:t>Recurrent neural network accounts for range of dependencies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Dealing with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636F-0AF7-CBD3-0C1F-A189061D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D3BE-2744-14F8-1565-C82B53F5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0F86-3209-530A-961B-2FB1371A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CFE5D-FB5B-72BE-1ECB-2519F28D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71" y="3488174"/>
            <a:ext cx="9492332" cy="31937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C4657A-3690-EA94-A3E6-9BB5809817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718" y="2195625"/>
                <a:ext cx="5812107" cy="91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Learned multi-scale feature pyramids for both images,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C4657A-3690-EA94-A3E6-9BB58098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18" y="2195625"/>
                <a:ext cx="5812107" cy="917112"/>
              </a:xfrm>
              <a:prstGeom prst="rect">
                <a:avLst/>
              </a:prstGeom>
              <a:blipFill>
                <a:blip r:embed="rId4"/>
                <a:stretch>
                  <a:fillRect l="-2204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0078703-1296-4E2A-05A6-03F0C0FE3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25" y="4129136"/>
                <a:ext cx="2410046" cy="2136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Context encoder for first image with different learned weights,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0078703-1296-4E2A-05A6-03F0C0FE3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" y="4129136"/>
                <a:ext cx="2410046" cy="2136353"/>
              </a:xfrm>
              <a:prstGeom prst="rect">
                <a:avLst/>
              </a:prstGeom>
              <a:blipFill>
                <a:blip r:embed="rId5"/>
                <a:stretch>
                  <a:fillRect l="-4545" t="-4274" r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D664E3-0908-A40F-8BA8-3130F645100B}"/>
              </a:ext>
            </a:extLst>
          </p:cNvPr>
          <p:cNvCxnSpPr>
            <a:cxnSpLocks/>
          </p:cNvCxnSpPr>
          <p:nvPr/>
        </p:nvCxnSpPr>
        <p:spPr>
          <a:xfrm flipH="1">
            <a:off x="5092995" y="3081399"/>
            <a:ext cx="292396" cy="6399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933F2A-3713-E124-5F81-842385009623}"/>
              </a:ext>
            </a:extLst>
          </p:cNvPr>
          <p:cNvCxnSpPr>
            <a:cxnSpLocks/>
          </p:cNvCxnSpPr>
          <p:nvPr/>
        </p:nvCxnSpPr>
        <p:spPr>
          <a:xfrm flipH="1">
            <a:off x="5239193" y="3081399"/>
            <a:ext cx="146198" cy="15257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393F7-E7B0-B2C8-DE6F-9460757CFDB9}"/>
              </a:ext>
            </a:extLst>
          </p:cNvPr>
          <p:cNvCxnSpPr>
            <a:cxnSpLocks/>
          </p:cNvCxnSpPr>
          <p:nvPr/>
        </p:nvCxnSpPr>
        <p:spPr>
          <a:xfrm>
            <a:off x="3570790" y="5596359"/>
            <a:ext cx="772610" cy="1337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FDE1EA8-9BE0-B1CA-94F4-2D6A346495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170" y="1921613"/>
                <a:ext cx="3677082" cy="13002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Recurrent neural network learns an update,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to the flow fields,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FDE1EA8-9BE0-B1CA-94F4-2D6A3464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70" y="1921613"/>
                <a:ext cx="3677082" cy="1300245"/>
              </a:xfrm>
              <a:prstGeom prst="rect">
                <a:avLst/>
              </a:prstGeom>
              <a:blipFill>
                <a:blip r:embed="rId6"/>
                <a:stretch>
                  <a:fillRect l="-2985" t="-7009" r="-3648" b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4FBFC6-D4D3-4DFC-5673-CDA36F42148E}"/>
              </a:ext>
            </a:extLst>
          </p:cNvPr>
          <p:cNvCxnSpPr>
            <a:cxnSpLocks/>
          </p:cNvCxnSpPr>
          <p:nvPr/>
        </p:nvCxnSpPr>
        <p:spPr>
          <a:xfrm flipH="1">
            <a:off x="8935656" y="3106818"/>
            <a:ext cx="283579" cy="11022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47F845B-6F78-97B9-86B3-A6B9DBB52458}"/>
              </a:ext>
            </a:extLst>
          </p:cNvPr>
          <p:cNvSpPr txBox="1">
            <a:spLocks/>
          </p:cNvSpPr>
          <p:nvPr/>
        </p:nvSpPr>
        <p:spPr>
          <a:xfrm>
            <a:off x="10284999" y="3429001"/>
            <a:ext cx="1883747" cy="946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Final flow field result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AA645A-7BFB-D567-E903-C3EBAA704CC2}"/>
              </a:ext>
            </a:extLst>
          </p:cNvPr>
          <p:cNvCxnSpPr>
            <a:cxnSpLocks/>
          </p:cNvCxnSpPr>
          <p:nvPr/>
        </p:nvCxnSpPr>
        <p:spPr>
          <a:xfrm flipH="1">
            <a:off x="11117484" y="4399367"/>
            <a:ext cx="187417" cy="838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9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8" grpId="0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4EE6-20B2-F2E7-B43C-A3D74AE6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7CBA-6AFD-DAB3-463D-88681106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4680-D1E8-17BB-3A75-C674A2949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4EECA-2B02-9817-8010-BA094337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48" y="4099932"/>
            <a:ext cx="8007752" cy="2694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D1E284-09DD-6BED-1A0B-D4A563F845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00" y="2343780"/>
                <a:ext cx="4343401" cy="91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Correlation volume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D1E284-09DD-6BED-1A0B-D4A563F84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343780"/>
                <a:ext cx="4343401" cy="917112"/>
              </a:xfrm>
              <a:prstGeom prst="rect">
                <a:avLst/>
              </a:prstGeom>
              <a:blipFill>
                <a:blip r:embed="rId4"/>
                <a:stretch>
                  <a:fillRect l="-2805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F4F879A-C83D-DB62-ED25-15B7ACA1DF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59" y="2004237"/>
                <a:ext cx="6758763" cy="2016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channels similarity is computed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Over limited range for efficiency,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d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F4F879A-C83D-DB62-ED25-15B7ACA1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9" y="2004237"/>
                <a:ext cx="6758763" cy="2016317"/>
              </a:xfrm>
              <a:prstGeom prst="rect">
                <a:avLst/>
              </a:prstGeom>
              <a:blipFill>
                <a:blip r:embed="rId5"/>
                <a:stretch>
                  <a:fillRect l="-1803" t="-6949" b="-7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82CB9F-E78C-0055-D671-00ED597345C5}"/>
              </a:ext>
            </a:extLst>
          </p:cNvPr>
          <p:cNvCxnSpPr>
            <a:cxnSpLocks/>
          </p:cNvCxnSpPr>
          <p:nvPr/>
        </p:nvCxnSpPr>
        <p:spPr>
          <a:xfrm flipH="1">
            <a:off x="7772400" y="3195084"/>
            <a:ext cx="1866014" cy="7389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9EFB59-A010-81C7-D8D8-599E715A21F6}"/>
              </a:ext>
            </a:extLst>
          </p:cNvPr>
          <p:cNvCxnSpPr>
            <a:cxnSpLocks/>
          </p:cNvCxnSpPr>
          <p:nvPr/>
        </p:nvCxnSpPr>
        <p:spPr>
          <a:xfrm>
            <a:off x="6412375" y="4020554"/>
            <a:ext cx="202557" cy="4125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0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AC26-2290-603F-CAD9-D7DBAEEA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90F8-48CE-11C9-8448-8DABAC2A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14184-A0AD-B71B-E4F2-155735B9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0F64968-25F5-EF42-B88D-DE9EDA117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617" y="2004237"/>
                <a:ext cx="6430274" cy="46222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Recurrent relationship, similar to GRU, computes update to flow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contamination of flow, context correlation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a hidden state of recurrent network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</a:rPr>
                  <a:t>Three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learnable shared weight tensors</a:t>
                </a:r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0F64968-25F5-EF42-B88D-DE9EDA117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7" y="2004237"/>
                <a:ext cx="6430274" cy="4622269"/>
              </a:xfrm>
              <a:prstGeom prst="rect">
                <a:avLst/>
              </a:prstGeom>
              <a:blipFill>
                <a:blip r:embed="rId3"/>
                <a:stretch>
                  <a:fillRect l="-1896" t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E057A4F-7FA8-962F-6C40-F66D7B07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98" y="2567015"/>
            <a:ext cx="5673433" cy="340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18BE-4278-F25F-0DD8-72172AB4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2511-72F1-B672-7589-D80B3FF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References for Datasets and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0AAC-6E86-1BB1-1D3F-2A0FFB954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additional algorithms and algorithms can be found on the Papers with Code site.  </a:t>
            </a:r>
          </a:p>
          <a:p>
            <a:r>
              <a:rPr lang="en-US" dirty="0">
                <a:hlinkClick r:id="rId2"/>
              </a:rPr>
              <a:t>Optical flow algorithms and datasets</a:t>
            </a:r>
            <a:r>
              <a:rPr lang="en-US" dirty="0"/>
              <a:t> in </a:t>
            </a:r>
            <a:r>
              <a:rPr lang="en-US"/>
              <a:t>Papers with Code</a:t>
            </a:r>
            <a:endParaRPr lang="en-US" dirty="0"/>
          </a:p>
          <a:p>
            <a:r>
              <a:rPr lang="en-US" dirty="0">
                <a:hlinkClick r:id="rId3"/>
              </a:rPr>
              <a:t>Multi-object tracking algorithms and datasets</a:t>
            </a:r>
            <a:r>
              <a:rPr lang="en-US" dirty="0"/>
              <a:t>; a related topic</a:t>
            </a:r>
          </a:p>
        </p:txBody>
      </p:sp>
    </p:spTree>
    <p:extLst>
      <p:ext uri="{BB962C8B-B14F-4D97-AF65-F5344CB8AC3E}">
        <p14:creationId xmlns:p14="http://schemas.microsoft.com/office/powerpoint/2010/main" val="3554345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Measuring Optical Flow is a Difficult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Several factors make optical flow a difficult task</a:t>
            </a:r>
          </a:p>
          <a:p>
            <a:r>
              <a:rPr lang="en-US" dirty="0"/>
              <a:t>Flow cannot be measured in regions of low or no gradient </a:t>
            </a:r>
          </a:p>
          <a:p>
            <a:pPr lvl="1"/>
            <a:r>
              <a:rPr lang="en-US" dirty="0"/>
              <a:t>Example: road surface in front of autonomous vehicle looks uniform</a:t>
            </a:r>
          </a:p>
          <a:p>
            <a:pPr lvl="1"/>
            <a:r>
              <a:rPr lang="en-US" dirty="0"/>
              <a:t>Example: The central pixels or a large moving object have low contrast differences</a:t>
            </a:r>
          </a:p>
          <a:p>
            <a:r>
              <a:rPr lang="en-US" dirty="0"/>
              <a:t>Flow occurs at many independent scales  </a:t>
            </a:r>
          </a:p>
          <a:p>
            <a:pPr lvl="1"/>
            <a:r>
              <a:rPr lang="en-US" dirty="0"/>
              <a:t>Example; camera moving in one direction objects moving in other directions</a:t>
            </a:r>
          </a:p>
          <a:p>
            <a:pPr lvl="1"/>
            <a:r>
              <a:rPr lang="en-US" dirty="0"/>
              <a:t>Example; small fast-moving ball and large slow-moving objects in scene</a:t>
            </a:r>
          </a:p>
          <a:p>
            <a:pPr lvl="1"/>
            <a:r>
              <a:rPr lang="en-US" dirty="0"/>
              <a:t>Example; flock of flying birds at different distances from the camera</a:t>
            </a:r>
          </a:p>
          <a:p>
            <a:r>
              <a:rPr lang="en-US" dirty="0"/>
              <a:t>Occlusions disrupt continuity of flow fields  </a:t>
            </a:r>
          </a:p>
          <a:p>
            <a:pPr lvl="1"/>
            <a:r>
              <a:rPr lang="en-US" dirty="0"/>
              <a:t>Example: fast-moving object goes behind larger slow-moving object</a:t>
            </a:r>
          </a:p>
          <a:p>
            <a:pPr lvl="1"/>
            <a:r>
              <a:rPr lang="en-US" dirty="0"/>
              <a:t>Example: a car emerges from a tunnel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5C4E-4EB8-65D2-C907-2E2FC7C0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5AF-AE50-CAEC-7427-8C7B086C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Image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D614-55F1-DA83-2C67-BB311464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algorithms use image warping </a:t>
            </a:r>
          </a:p>
          <a:p>
            <a:r>
              <a:rPr lang="en-US" dirty="0"/>
              <a:t>Parameters for projective transformation models are estimated for large areas</a:t>
            </a:r>
          </a:p>
          <a:p>
            <a:pPr lvl="1"/>
            <a:r>
              <a:rPr lang="en-US" dirty="0"/>
              <a:t>A single transform is applied to the entire image or patches of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  <a:p>
            <a:r>
              <a:rPr lang="en-US" dirty="0"/>
              <a:t>Some optical flow algorithms use a projective transform to model global flow</a:t>
            </a:r>
          </a:p>
        </p:txBody>
      </p:sp>
    </p:spTree>
    <p:extLst>
      <p:ext uri="{BB962C8B-B14F-4D97-AF65-F5344CB8AC3E}">
        <p14:creationId xmlns:p14="http://schemas.microsoft.com/office/powerpoint/2010/main" val="3185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16300</TotalTime>
  <Words>3807</Words>
  <Application>Microsoft Office PowerPoint</Application>
  <PresentationFormat>Widescreen</PresentationFormat>
  <Paragraphs>650</Paragraphs>
  <Slides>64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Measuring Optical Flow is a Difficult Task</vt:lpstr>
      <vt:lpstr>Optical Flow vs. Image Stitching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 </vt:lpstr>
      <vt:lpstr>Properties of spatial gradients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Evaluation of optical flow models </vt:lpstr>
      <vt:lpstr>Deep Optical Flow Algorithms</vt:lpstr>
      <vt:lpstr>Deep Optical Flow Algorithms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RAFT, Fully Neural Algorithm </vt:lpstr>
      <vt:lpstr>RAFT, Fully Neural Algorithm  </vt:lpstr>
      <vt:lpstr>RAFT, Fully Neural Algorithm  </vt:lpstr>
      <vt:lpstr>RAFT, Fully Neural Algorithm  </vt:lpstr>
      <vt:lpstr>References for Datasets and Algorithms 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534</cp:revision>
  <dcterms:created xsi:type="dcterms:W3CDTF">2022-01-24T17:07:03Z</dcterms:created>
  <dcterms:modified xsi:type="dcterms:W3CDTF">2025-04-23T02:56:09Z</dcterms:modified>
</cp:coreProperties>
</file>